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8" r:id="rId4"/>
    <p:sldId id="277" r:id="rId5"/>
    <p:sldId id="259" r:id="rId6"/>
    <p:sldId id="279" r:id="rId7"/>
    <p:sldId id="262" r:id="rId8"/>
    <p:sldId id="265" r:id="rId9"/>
    <p:sldId id="280" r:id="rId10"/>
    <p:sldId id="282" r:id="rId11"/>
    <p:sldId id="285" r:id="rId12"/>
    <p:sldId id="286" r:id="rId13"/>
    <p:sldId id="287" r:id="rId14"/>
    <p:sldId id="28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3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8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38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5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0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8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6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7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67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12024-34B6-441B-8917-B5C469E9F54B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16401-34EB-4D06-B3B6-4C61AC98F1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2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9068" y="1301889"/>
            <a:ext cx="11534273" cy="2999874"/>
          </a:xfrm>
        </p:spPr>
        <p:txBody>
          <a:bodyPr>
            <a:normAutofit/>
          </a:bodyPr>
          <a:lstStyle/>
          <a:p>
            <a:pPr algn="l"/>
            <a:r>
              <a:rPr lang="en-US" altLang="ko-KR" sz="9600" dirty="0" smtClean="0">
                <a:latin typeface="Arial" panose="020B0604020202020204" pitchFamily="34" charset="0"/>
                <a:cs typeface="Arial" panose="020B0604020202020204" pitchFamily="34" charset="0"/>
              </a:rPr>
              <a:t>WE ARE</a:t>
            </a:r>
            <a:r>
              <a:rPr lang="en-US" altLang="ko-KR" sz="9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9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9600" dirty="0" smtClean="0">
                <a:latin typeface="Arial" panose="020B0604020202020204" pitchFamily="34" charset="0"/>
                <a:cs typeface="Arial" panose="020B0604020202020204" pitchFamily="34" charset="0"/>
              </a:rPr>
              <a:t>MAPO DAEGYO</a:t>
            </a:r>
            <a:endParaRPr lang="ko-KR" alt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6883" y="4470497"/>
            <a:ext cx="697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ahnschrift" panose="020B0502040204020203" pitchFamily="34" charset="0"/>
              </a:rPr>
              <a:t> 2  0  2  </a:t>
            </a:r>
            <a:r>
              <a:rPr lang="en-US" altLang="ko-KR" dirty="0" smtClean="0">
                <a:latin typeface="Bahnschrift" panose="020B0502040204020203" pitchFamily="34" charset="0"/>
              </a:rPr>
              <a:t>0     </a:t>
            </a:r>
            <a:r>
              <a:rPr lang="en-US" altLang="ko-KR" dirty="0" smtClean="0">
                <a:latin typeface="Bahnschrift" panose="020B0502040204020203" pitchFamily="34" charset="0"/>
              </a:rPr>
              <a:t>/     </a:t>
            </a:r>
            <a:r>
              <a:rPr lang="en-US" altLang="ko-KR" dirty="0" smtClean="0">
                <a:latin typeface="Bahnschrift" panose="020B0502040204020203" pitchFamily="34" charset="0"/>
              </a:rPr>
              <a:t>G  </a:t>
            </a:r>
            <a:r>
              <a:rPr lang="en-US" altLang="ko-KR" dirty="0">
                <a:latin typeface="Bahnschrift" panose="020B0502040204020203" pitchFamily="34" charset="0"/>
              </a:rPr>
              <a:t>R</a:t>
            </a:r>
            <a:r>
              <a:rPr lang="en-US" altLang="ko-KR" dirty="0" smtClean="0">
                <a:latin typeface="Bahnschrift" panose="020B0502040204020203" pitchFamily="34" charset="0"/>
              </a:rPr>
              <a:t>  </a:t>
            </a:r>
            <a:r>
              <a:rPr lang="en-US" altLang="ko-KR" dirty="0">
                <a:latin typeface="Bahnschrift" panose="020B0502040204020203" pitchFamily="34" charset="0"/>
              </a:rPr>
              <a:t>A</a:t>
            </a:r>
            <a:r>
              <a:rPr lang="en-US" altLang="ko-KR" dirty="0" smtClean="0">
                <a:latin typeface="Bahnschrift" panose="020B0502040204020203" pitchFamily="34" charset="0"/>
              </a:rPr>
              <a:t>  </a:t>
            </a:r>
            <a:r>
              <a:rPr lang="en-US" altLang="ko-KR" dirty="0">
                <a:latin typeface="Bahnschrift" panose="020B0502040204020203" pitchFamily="34" charset="0"/>
              </a:rPr>
              <a:t>D</a:t>
            </a:r>
            <a:r>
              <a:rPr lang="en-US" altLang="ko-KR" dirty="0" smtClean="0">
                <a:latin typeface="Bahnschrift" panose="020B0502040204020203" pitchFamily="34" charset="0"/>
              </a:rPr>
              <a:t>  </a:t>
            </a:r>
            <a:r>
              <a:rPr lang="en-US" altLang="ko-KR" dirty="0">
                <a:latin typeface="Bahnschrift" panose="020B0502040204020203" pitchFamily="34" charset="0"/>
              </a:rPr>
              <a:t>U</a:t>
            </a:r>
            <a:r>
              <a:rPr lang="en-US" altLang="ko-KR" dirty="0" smtClean="0">
                <a:latin typeface="Bahnschrift" panose="020B0502040204020203" pitchFamily="34" charset="0"/>
              </a:rPr>
              <a:t>  </a:t>
            </a:r>
            <a:r>
              <a:rPr lang="en-US" altLang="ko-KR" dirty="0">
                <a:latin typeface="Bahnschrift" panose="020B0502040204020203" pitchFamily="34" charset="0"/>
              </a:rPr>
              <a:t>A</a:t>
            </a:r>
            <a:r>
              <a:rPr lang="en-US" altLang="ko-KR" dirty="0" smtClean="0">
                <a:latin typeface="Bahnschrift" panose="020B0502040204020203" pitchFamily="34" charset="0"/>
              </a:rPr>
              <a:t>  </a:t>
            </a:r>
            <a:r>
              <a:rPr lang="en-US" altLang="ko-KR" dirty="0">
                <a:latin typeface="Bahnschrift" panose="020B0502040204020203" pitchFamily="34" charset="0"/>
              </a:rPr>
              <a:t>T</a:t>
            </a:r>
            <a:r>
              <a:rPr lang="en-US" altLang="ko-KR" dirty="0" smtClean="0">
                <a:latin typeface="Bahnschrift" panose="020B0502040204020203" pitchFamily="34" charset="0"/>
              </a:rPr>
              <a:t>  </a:t>
            </a:r>
            <a:r>
              <a:rPr lang="en-US" altLang="ko-KR" dirty="0" smtClean="0">
                <a:latin typeface="Bahnschrift" panose="020B0502040204020203" pitchFamily="34" charset="0"/>
              </a:rPr>
              <a:t>E</a:t>
            </a:r>
            <a:r>
              <a:rPr lang="en-US" altLang="ko-KR" dirty="0" smtClean="0">
                <a:latin typeface="Bahnschrift" panose="020B0502040204020203" pitchFamily="34" charset="0"/>
              </a:rPr>
              <a:t> </a:t>
            </a:r>
            <a:r>
              <a:rPr lang="en-US" altLang="ko-KR" dirty="0">
                <a:latin typeface="Bahnschrift" panose="020B0502040204020203" pitchFamily="34" charset="0"/>
              </a:rPr>
              <a:t> </a:t>
            </a:r>
            <a:r>
              <a:rPr lang="en-US" altLang="ko-KR" dirty="0" smtClean="0">
                <a:latin typeface="Bahnschrift" panose="020B0502040204020203" pitchFamily="34" charset="0"/>
              </a:rPr>
              <a:t>P  R  O  J  E  C  T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2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91" y="1354975"/>
            <a:ext cx="1122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Bahnschrift" panose="020B0502040204020203" pitchFamily="34" charset="0"/>
                <a:cs typeface="Arial" panose="020B0604020202020204" pitchFamily="34" charset="0"/>
              </a:rPr>
              <a:t>02</a:t>
            </a:r>
            <a:endParaRPr lang="ko-KR" altLang="en-US" sz="60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14154" y="2955413"/>
            <a:ext cx="21613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39885" y="2247527"/>
            <a:ext cx="1909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Bahnschrift" panose="020B0502040204020203" pitchFamily="34" charset="0"/>
              </a:rPr>
              <a:t>Q G I S</a:t>
            </a:r>
            <a:endParaRPr lang="ko-KR" altLang="en-US" sz="4000" dirty="0"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63" y="1354976"/>
            <a:ext cx="7830599" cy="44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91" y="1354975"/>
            <a:ext cx="1122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Bahnschrift" panose="020B0502040204020203" pitchFamily="34" charset="0"/>
                <a:cs typeface="Arial" panose="020B0604020202020204" pitchFamily="34" charset="0"/>
              </a:rPr>
              <a:t>02</a:t>
            </a:r>
            <a:endParaRPr lang="ko-KR" altLang="en-US" sz="60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14154" y="2955413"/>
            <a:ext cx="21613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175463" y="1354975"/>
            <a:ext cx="7173883" cy="440471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9885" y="2247527"/>
            <a:ext cx="1909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Bahnschrift" panose="020B0502040204020203" pitchFamily="34" charset="0"/>
              </a:rPr>
              <a:t>Q G I S</a:t>
            </a:r>
            <a:endParaRPr lang="ko-KR" altLang="en-US" sz="4000" dirty="0">
              <a:latin typeface="Bahnschrift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63" y="1354976"/>
            <a:ext cx="7173883" cy="44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4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91" y="1354975"/>
            <a:ext cx="1122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Bahnschrift" panose="020B0502040204020203" pitchFamily="34" charset="0"/>
                <a:cs typeface="Arial" panose="020B0604020202020204" pitchFamily="34" charset="0"/>
              </a:rPr>
              <a:t>03</a:t>
            </a:r>
            <a:endParaRPr lang="ko-KR" altLang="en-US" sz="60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14154" y="2955413"/>
            <a:ext cx="21613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175464" y="785990"/>
            <a:ext cx="3192086" cy="554268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4153" y="2370638"/>
            <a:ext cx="2235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ahnschrift" panose="020B0502040204020203" pitchFamily="34" charset="0"/>
              </a:rPr>
              <a:t>Sketch-Up</a:t>
            </a:r>
            <a:endParaRPr lang="ko-KR" altLang="en-US" sz="3200" dirty="0">
              <a:latin typeface="Bahnschrif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63" y="785990"/>
            <a:ext cx="4157010" cy="5542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3143" y="5682340"/>
            <a:ext cx="2635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Sketch </a:t>
            </a:r>
            <a:r>
              <a:rPr lang="ko-KR" altLang="en-US" dirty="0" err="1" smtClean="0"/>
              <a:t>작업본이</a:t>
            </a:r>
            <a:r>
              <a:rPr lang="ko-KR" altLang="en-US" dirty="0" smtClean="0"/>
              <a:t> 없어져 첨부하지 못 했습니다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5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91" y="1354975"/>
            <a:ext cx="1122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Bahnschrift" panose="020B0502040204020203" pitchFamily="34" charset="0"/>
                <a:cs typeface="Arial" panose="020B0604020202020204" pitchFamily="34" charset="0"/>
              </a:rPr>
              <a:t>04</a:t>
            </a:r>
            <a:endParaRPr lang="ko-KR" altLang="en-US" sz="60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14154" y="2955413"/>
            <a:ext cx="21613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2735" y="2370638"/>
            <a:ext cx="2024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ahnschrift" panose="020B0502040204020203" pitchFamily="34" charset="0"/>
              </a:rPr>
              <a:t>Assemble</a:t>
            </a:r>
            <a:endParaRPr lang="ko-KR" altLang="en-US" sz="3200" dirty="0">
              <a:latin typeface="Bahnschrift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75463" y="1354975"/>
            <a:ext cx="7173883" cy="440471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82" y="1354975"/>
            <a:ext cx="7242464" cy="44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2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91" y="1354975"/>
            <a:ext cx="1122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Bahnschrift" panose="020B0502040204020203" pitchFamily="34" charset="0"/>
                <a:cs typeface="Arial" panose="020B0604020202020204" pitchFamily="34" charset="0"/>
              </a:rPr>
              <a:t>04</a:t>
            </a:r>
            <a:endParaRPr lang="ko-KR" altLang="en-US" sz="60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14154" y="2955413"/>
            <a:ext cx="21613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2735" y="2370638"/>
            <a:ext cx="2024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ahnschrift" panose="020B0502040204020203" pitchFamily="34" charset="0"/>
              </a:rPr>
              <a:t>Assemble</a:t>
            </a:r>
            <a:endParaRPr lang="ko-KR" altLang="en-US" sz="3200" dirty="0">
              <a:latin typeface="Bahnschrift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75463" y="1354975"/>
            <a:ext cx="7173883" cy="440471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63" y="1014154"/>
            <a:ext cx="7173883" cy="53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3068" y="2452254"/>
            <a:ext cx="20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smtClean="0">
                <a:latin typeface="Bahnschrift" panose="020B0502040204020203" pitchFamily="34" charset="0"/>
              </a:rPr>
              <a:t>01</a:t>
            </a:r>
            <a:r>
              <a:rPr lang="en-US" altLang="ko-KR" sz="9600" b="1" dirty="0" smtClean="0"/>
              <a:t>.</a:t>
            </a:r>
            <a:endParaRPr lang="ko-KR" altLang="en-US" sz="9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55693" y="2775419"/>
            <a:ext cx="5709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INTRODUCTION</a:t>
            </a:r>
            <a:endParaRPr lang="ko-KR" altLang="en-US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8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24197" y="1199917"/>
            <a:ext cx="21613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0699" y="615142"/>
            <a:ext cx="2028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ahnschrift" panose="020B0502040204020203" pitchFamily="34" charset="0"/>
              </a:rPr>
              <a:t>DOT49242</a:t>
            </a:r>
            <a:endParaRPr lang="ko-KR" altLang="en-US" sz="3200" dirty="0"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2401" y="1338247"/>
            <a:ext cx="5784836" cy="43386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2640" y="1329818"/>
            <a:ext cx="5777345" cy="43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24197" y="1199917"/>
            <a:ext cx="21613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0699" y="615142"/>
            <a:ext cx="2028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ahnschrift" panose="020B0502040204020203" pitchFamily="34" charset="0"/>
              </a:rPr>
              <a:t>DOT49242</a:t>
            </a:r>
            <a:endParaRPr lang="ko-KR" altLang="en-US" sz="3200" dirty="0">
              <a:latin typeface="Bahnschrift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85506" y="615142"/>
            <a:ext cx="9152311" cy="577734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06" y="615142"/>
            <a:ext cx="9152311" cy="57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4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24197" y="1199917"/>
            <a:ext cx="21613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0699" y="615142"/>
            <a:ext cx="2028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ahnschrift" panose="020B0502040204020203" pitchFamily="34" charset="0"/>
              </a:rPr>
              <a:t>DOT49242</a:t>
            </a:r>
            <a:endParaRPr lang="ko-KR" altLang="en-US" sz="3200" dirty="0">
              <a:latin typeface="Bahnschrift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85506" y="615142"/>
            <a:ext cx="9152311" cy="577734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06" y="615142"/>
            <a:ext cx="9152311" cy="57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3705" y="832165"/>
            <a:ext cx="18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한 줄</a:t>
            </a:r>
            <a:r>
              <a:rPr lang="ko-KR" altLang="en-US" sz="2400" dirty="0" smtClean="0">
                <a:latin typeface="Bahnschrift" panose="020B0502040204020203" pitchFamily="34" charset="0"/>
              </a:rPr>
              <a:t> 코멘트</a:t>
            </a:r>
            <a:endParaRPr lang="ko-KR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85506" y="615142"/>
            <a:ext cx="9152311" cy="577734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8509" y="739833"/>
            <a:ext cx="8911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연도별 교통사고 발생 추이를 서울시 지적도 위에 점으로 시각화하여 서울 시민들의 일상 속에 만연한 교통사고의 위험성을 환기시키고자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4197" y="1386164"/>
            <a:ext cx="1131362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24197" y="3188640"/>
            <a:ext cx="1131362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09949" y="1451567"/>
            <a:ext cx="8728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우리는 수많은 위험 속에 살고있다</a:t>
            </a:r>
            <a:r>
              <a:rPr lang="en-US" altLang="ko-KR" dirty="0"/>
              <a:t>. </a:t>
            </a:r>
            <a:r>
              <a:rPr lang="ko-KR" altLang="ko-KR" dirty="0"/>
              <a:t>그 중에서도 교통사고는 우리 생활과 밀접한 관련이 있다</a:t>
            </a:r>
            <a:r>
              <a:rPr lang="en-US" altLang="ko-KR" dirty="0"/>
              <a:t>. </a:t>
            </a:r>
            <a:r>
              <a:rPr lang="ko-KR" altLang="ko-KR" dirty="0"/>
              <a:t>최근 통계인 </a:t>
            </a:r>
            <a:r>
              <a:rPr lang="en-US" altLang="ko-KR" dirty="0"/>
              <a:t>‘2017 OECD </a:t>
            </a:r>
            <a:r>
              <a:rPr lang="ko-KR" altLang="ko-KR" dirty="0"/>
              <a:t>교통사고 비교</a:t>
            </a:r>
            <a:r>
              <a:rPr lang="en-US" altLang="ko-KR" dirty="0"/>
              <a:t>’</a:t>
            </a:r>
            <a:r>
              <a:rPr lang="ko-KR" altLang="ko-KR" dirty="0"/>
              <a:t>에 따르면 우리나라 교통사고는 </a:t>
            </a:r>
            <a:r>
              <a:rPr lang="en-US" altLang="ko-KR" dirty="0"/>
              <a:t>216,335</a:t>
            </a:r>
            <a:r>
              <a:rPr lang="ko-KR" altLang="ko-KR" dirty="0"/>
              <a:t>건이 발생했으며 사망자수는 </a:t>
            </a:r>
            <a:r>
              <a:rPr lang="en-US" altLang="ko-KR" dirty="0"/>
              <a:t>4,185</a:t>
            </a:r>
            <a:r>
              <a:rPr lang="ko-KR" altLang="ko-KR" dirty="0"/>
              <a:t>명으로 </a:t>
            </a:r>
            <a:r>
              <a:rPr lang="en-US" altLang="ko-KR" dirty="0"/>
              <a:t>OECD </a:t>
            </a:r>
            <a:r>
              <a:rPr lang="ko-KR" altLang="ko-KR" dirty="0"/>
              <a:t>회원국 중 </a:t>
            </a:r>
            <a:r>
              <a:rPr lang="en-US" altLang="ko-KR" dirty="0"/>
              <a:t>4</a:t>
            </a:r>
            <a:r>
              <a:rPr lang="ko-KR" altLang="ko-KR" dirty="0"/>
              <a:t>위를 기록했고 부상자수는 </a:t>
            </a:r>
            <a:r>
              <a:rPr lang="en-US" altLang="ko-KR" dirty="0"/>
              <a:t>322,829</a:t>
            </a:r>
            <a:r>
              <a:rPr lang="ko-KR" altLang="ko-KR" dirty="0"/>
              <a:t>명으로 집계되었다</a:t>
            </a:r>
            <a:r>
              <a:rPr lang="en-US" altLang="ko-KR" dirty="0"/>
              <a:t>. </a:t>
            </a:r>
            <a:r>
              <a:rPr lang="ko-KR" altLang="ko-KR" dirty="0"/>
              <a:t>이는 누구라도 이 위험에서 안전하지 않다는 것을 의미한다</a:t>
            </a:r>
            <a:r>
              <a:rPr lang="en-US" altLang="ko-KR" dirty="0"/>
              <a:t>. </a:t>
            </a:r>
            <a:r>
              <a:rPr lang="ko-KR" altLang="ko-KR" dirty="0"/>
              <a:t>교통사고 발생 지점을 시각화하는 행위를 통해 위험성을 환기시키고 새로운 </a:t>
            </a:r>
            <a:r>
              <a:rPr lang="ko-KR" altLang="ko-KR" dirty="0" err="1"/>
              <a:t>인사이트를</a:t>
            </a:r>
            <a:r>
              <a:rPr lang="ko-KR" altLang="ko-KR" dirty="0"/>
              <a:t> 주고 싶었다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0206" y="1451567"/>
            <a:ext cx="16126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Bahnschrift" panose="020B0502040204020203" pitchFamily="34" charset="0"/>
              </a:rPr>
              <a:t>우리는 </a:t>
            </a:r>
            <a:endParaRPr lang="en-US" altLang="ko-KR" sz="2000" dirty="0" smtClean="0">
              <a:latin typeface="Bahnschrift" panose="020B0502040204020203" pitchFamily="34" charset="0"/>
            </a:endParaRPr>
          </a:p>
          <a:p>
            <a:endParaRPr lang="en-US" altLang="ko-KR" sz="2000" dirty="0" smtClean="0">
              <a:latin typeface="Bahnschrift" panose="020B0502040204020203" pitchFamily="34" charset="0"/>
            </a:endParaRPr>
          </a:p>
          <a:p>
            <a:r>
              <a:rPr lang="ko-KR" altLang="en-US" sz="20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왜</a:t>
            </a:r>
            <a:r>
              <a:rPr lang="ko-KR" altLang="en-US" sz="2000" dirty="0" smtClean="0">
                <a:latin typeface="Bahnschrift" panose="020B0502040204020203" pitchFamily="34" charset="0"/>
              </a:rPr>
              <a:t> 이 작품을</a:t>
            </a:r>
            <a:endParaRPr lang="en-US" altLang="ko-KR" sz="2000" dirty="0">
              <a:latin typeface="Bahnschrift" panose="020B0502040204020203" pitchFamily="34" charset="0"/>
            </a:endParaRPr>
          </a:p>
          <a:p>
            <a:endParaRPr lang="en-US" altLang="ko-KR" sz="2000" dirty="0" smtClean="0">
              <a:latin typeface="Bahnschrift" panose="020B0502040204020203" pitchFamily="34" charset="0"/>
            </a:endParaRPr>
          </a:p>
          <a:p>
            <a:r>
              <a:rPr lang="ko-KR" altLang="en-US" sz="2000" dirty="0" smtClean="0">
                <a:latin typeface="Bahnschrift" panose="020B0502040204020203" pitchFamily="34" charset="0"/>
              </a:rPr>
              <a:t>만들었는가</a:t>
            </a:r>
            <a:r>
              <a:rPr lang="en-US" altLang="ko-KR" sz="2000" dirty="0" smtClean="0">
                <a:latin typeface="Bahnschrift" panose="020B0502040204020203" pitchFamily="34" charset="0"/>
              </a:rPr>
              <a:t>?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5505" y="3220903"/>
            <a:ext cx="91523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데이터 </a:t>
            </a:r>
            <a:r>
              <a:rPr lang="ko-KR" altLang="ko-KR" dirty="0" err="1"/>
              <a:t>시각화란</a:t>
            </a:r>
            <a:r>
              <a:rPr lang="ko-KR" altLang="ko-KR" dirty="0"/>
              <a:t> 분석을 모르는 사람이라도 결과를 쉽게 이해할 수 있도록 시각적으로 표현하는 과정을 말한다</a:t>
            </a:r>
            <a:r>
              <a:rPr lang="en-US" altLang="ko-KR" dirty="0"/>
              <a:t>. </a:t>
            </a:r>
            <a:r>
              <a:rPr lang="ko-KR" altLang="ko-KR" dirty="0"/>
              <a:t>그 중에서도 지도를 통한 시각화는 위치를 근거로 데이터를 표현하고 이로써 나타나는 시각적 패턴과 지리적 맥락을 종합해 </a:t>
            </a:r>
            <a:r>
              <a:rPr lang="ko-KR" altLang="ko-KR" dirty="0" err="1"/>
              <a:t>인사이트를</a:t>
            </a:r>
            <a:r>
              <a:rPr lang="ko-KR" altLang="ko-KR" dirty="0"/>
              <a:t> 도출 할 수 있다</a:t>
            </a:r>
            <a:r>
              <a:rPr lang="en-US" altLang="ko-KR" dirty="0"/>
              <a:t>. </a:t>
            </a:r>
            <a:r>
              <a:rPr lang="ko-KR" altLang="ko-KR" dirty="0"/>
              <a:t>그래서 우리는 연도별 서울시 교통사고 발생 위치데이터를 서울시 지적도 위에 연별로 집계하여 시각화 하였고 교통사고라는 데이터 특성 상</a:t>
            </a:r>
            <a:r>
              <a:rPr lang="en-US" altLang="ko-KR" dirty="0"/>
              <a:t>, </a:t>
            </a:r>
            <a:r>
              <a:rPr lang="ko-KR" altLang="ko-KR" dirty="0"/>
              <a:t>점</a:t>
            </a:r>
            <a:r>
              <a:rPr lang="en-US" altLang="ko-KR" dirty="0"/>
              <a:t>(dot)</a:t>
            </a:r>
            <a:r>
              <a:rPr lang="ko-KR" altLang="ko-KR" dirty="0"/>
              <a:t>을 산개</a:t>
            </a:r>
            <a:r>
              <a:rPr lang="en-US" altLang="ko-KR" dirty="0"/>
              <a:t>(scatter)</a:t>
            </a:r>
            <a:r>
              <a:rPr lang="ko-KR" altLang="ko-KR" dirty="0"/>
              <a:t>하여 표현하는 것이 가장 적합했다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ko-KR" altLang="ko-KR" dirty="0" smtClean="0"/>
              <a:t>결과물을 </a:t>
            </a:r>
            <a:r>
              <a:rPr lang="ko-KR" altLang="ko-KR" dirty="0"/>
              <a:t>화면을 통해 출력할지</a:t>
            </a:r>
            <a:r>
              <a:rPr lang="en-US" altLang="ko-KR" dirty="0"/>
              <a:t>, </a:t>
            </a:r>
            <a:r>
              <a:rPr lang="ko-KR" altLang="ko-KR" dirty="0"/>
              <a:t>실물로 제작할지를 두고 많은 고민을 했다</a:t>
            </a:r>
            <a:r>
              <a:rPr lang="en-US" altLang="ko-KR" dirty="0"/>
              <a:t>. </a:t>
            </a:r>
            <a:r>
              <a:rPr lang="ko-KR" altLang="ko-KR" dirty="0"/>
              <a:t>우리는 </a:t>
            </a:r>
            <a:r>
              <a:rPr lang="ko-KR" altLang="ko-KR" dirty="0" err="1" smtClean="0"/>
              <a:t>연도라는</a:t>
            </a:r>
            <a:r>
              <a:rPr lang="ko-KR" altLang="ko-KR" dirty="0" smtClean="0"/>
              <a:t> </a:t>
            </a:r>
            <a:r>
              <a:rPr lang="ko-KR" altLang="ko-KR" dirty="0"/>
              <a:t>카테고리를 이용해 입체감을 주고 싶었다</a:t>
            </a:r>
            <a:r>
              <a:rPr lang="en-US" altLang="ko-KR" dirty="0"/>
              <a:t>. </a:t>
            </a:r>
            <a:r>
              <a:rPr lang="ko-KR" altLang="ko-KR" dirty="0"/>
              <a:t>하지만 화면을 통한 시각화는 결국 </a:t>
            </a:r>
            <a:r>
              <a:rPr lang="en-US" altLang="ko-KR" dirty="0"/>
              <a:t>2d</a:t>
            </a:r>
            <a:r>
              <a:rPr lang="ko-KR" altLang="ko-KR" dirty="0"/>
              <a:t>라는 한계를 가지고 있어서 표현의 한계가 있었기에 실물로 제작하자는 결론을 내렸다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ko-KR" altLang="ko-KR" dirty="0" smtClean="0"/>
              <a:t>구슬은 </a:t>
            </a:r>
            <a:r>
              <a:rPr lang="ko-KR" altLang="ko-KR" dirty="0"/>
              <a:t>사고 발생 지역에서의 사상자를 형상화한 오브젝트이다</a:t>
            </a:r>
            <a:r>
              <a:rPr lang="en-US" altLang="ko-KR" dirty="0"/>
              <a:t>. </a:t>
            </a:r>
            <a:r>
              <a:rPr lang="ko-KR" altLang="ko-KR" dirty="0"/>
              <a:t>구슬을 특정 사물에 단단하게 고정시키지 않고 공중에 매달아 아크릴 판과 떨어뜨린 이유는 위태로움의 느낌을 주고 싶었기 때문이다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590205" y="3482892"/>
            <a:ext cx="16126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Bahnschrift" panose="020B0502040204020203" pitchFamily="34" charset="0"/>
              </a:rPr>
              <a:t>우리는 </a:t>
            </a:r>
            <a:endParaRPr lang="en-US" altLang="ko-KR" sz="2000" dirty="0" smtClean="0">
              <a:latin typeface="Bahnschrift" panose="020B0502040204020203" pitchFamily="34" charset="0"/>
            </a:endParaRPr>
          </a:p>
          <a:p>
            <a:endParaRPr lang="en-US" altLang="ko-KR" sz="2000" dirty="0" smtClean="0">
              <a:latin typeface="Bahnschrift" panose="020B0502040204020203" pitchFamily="34" charset="0"/>
            </a:endParaRPr>
          </a:p>
          <a:p>
            <a:r>
              <a:rPr lang="ko-KR" altLang="en-US" sz="20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어떻게</a:t>
            </a:r>
            <a:endParaRPr lang="en-US" altLang="ko-KR" sz="2000" dirty="0" smtClean="0">
              <a:solidFill>
                <a:srgbClr val="FF0000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ko-KR" altLang="en-US" sz="2000" dirty="0" smtClean="0">
                <a:latin typeface="Bahnschrift" panose="020B0502040204020203" pitchFamily="34" charset="0"/>
              </a:rPr>
              <a:t>이 작품을</a:t>
            </a:r>
            <a:endParaRPr lang="en-US" altLang="ko-KR" sz="2000" dirty="0">
              <a:latin typeface="Bahnschrift" panose="020B0502040204020203" pitchFamily="34" charset="0"/>
            </a:endParaRPr>
          </a:p>
          <a:p>
            <a:endParaRPr lang="en-US" altLang="ko-KR" sz="2000" dirty="0" smtClean="0">
              <a:latin typeface="Bahnschrift" panose="020B0502040204020203" pitchFamily="34" charset="0"/>
            </a:endParaRPr>
          </a:p>
          <a:p>
            <a:r>
              <a:rPr lang="ko-KR" altLang="en-US" sz="2000" dirty="0" smtClean="0">
                <a:latin typeface="Bahnschrift" panose="020B0502040204020203" pitchFamily="34" charset="0"/>
              </a:rPr>
              <a:t>만들었는가</a:t>
            </a:r>
            <a:r>
              <a:rPr lang="en-US" altLang="ko-KR" sz="2000" dirty="0" smtClean="0">
                <a:latin typeface="Bahnschrift" panose="020B0502040204020203" pitchFamily="34" charset="0"/>
              </a:rPr>
              <a:t>?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9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73379" y="2452254"/>
            <a:ext cx="20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smtClean="0">
                <a:latin typeface="Bahnschrift" panose="020B0502040204020203" pitchFamily="34" charset="0"/>
              </a:rPr>
              <a:t>02</a:t>
            </a:r>
            <a:r>
              <a:rPr lang="en-US" altLang="ko-KR" sz="9600" b="1" dirty="0" smtClean="0"/>
              <a:t>.</a:t>
            </a:r>
            <a:endParaRPr lang="ko-KR" altLang="en-US" sz="9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59801" y="2775419"/>
            <a:ext cx="321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PROJECT</a:t>
            </a:r>
            <a:endParaRPr lang="ko-KR" altLang="en-US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9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91" y="1354975"/>
            <a:ext cx="1122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Bahnschrift" panose="020B0502040204020203" pitchFamily="34" charset="0"/>
                <a:cs typeface="Arial" panose="020B0604020202020204" pitchFamily="34" charset="0"/>
              </a:rPr>
              <a:t>01</a:t>
            </a:r>
            <a:endParaRPr lang="ko-KR" altLang="en-US" sz="60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14154" y="2955413"/>
            <a:ext cx="21613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2591" y="2370638"/>
            <a:ext cx="252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ahnschrift" panose="020B0502040204020203" pitchFamily="34" charset="0"/>
              </a:rPr>
              <a:t>Illustration</a:t>
            </a:r>
            <a:endParaRPr lang="ko-KR" altLang="en-US" sz="3200" dirty="0">
              <a:latin typeface="Bahnschrift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75463" y="1354975"/>
            <a:ext cx="7173883" cy="440471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86" y="1451380"/>
            <a:ext cx="6816435" cy="42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591" y="1354975"/>
            <a:ext cx="1122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Bahnschrift" panose="020B0502040204020203" pitchFamily="34" charset="0"/>
                <a:cs typeface="Arial" panose="020B0604020202020204" pitchFamily="34" charset="0"/>
              </a:rPr>
              <a:t>01</a:t>
            </a:r>
            <a:endParaRPr lang="ko-KR" altLang="en-US" sz="60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14154" y="2955413"/>
            <a:ext cx="216130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2591" y="2370638"/>
            <a:ext cx="252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ahnschrift" panose="020B0502040204020203" pitchFamily="34" charset="0"/>
              </a:rPr>
              <a:t>Illustration</a:t>
            </a:r>
            <a:endParaRPr lang="ko-KR" altLang="en-US" sz="3200" dirty="0">
              <a:latin typeface="Bahnschrift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75463" y="1354975"/>
            <a:ext cx="7173883" cy="440471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954" y="6550223"/>
            <a:ext cx="309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Bahnschrift" panose="020B0502040204020203" pitchFamily="34" charset="0"/>
              </a:rPr>
              <a:t>M  A  P  O  D  A  E  G  Y  O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63" y="1354975"/>
            <a:ext cx="7173883" cy="44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4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424</Words>
  <Application>Microsoft Office PowerPoint</Application>
  <PresentationFormat>와이드스크린</PresentationFormat>
  <Paragraphs>53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Bahnschrift</vt:lpstr>
      <vt:lpstr>Office 테마</vt:lpstr>
      <vt:lpstr>WE ARE MAPO DAEGYO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KEON KANG</dc:title>
  <dc:creator>강건</dc:creator>
  <cp:lastModifiedBy>강건</cp:lastModifiedBy>
  <cp:revision>34</cp:revision>
  <dcterms:created xsi:type="dcterms:W3CDTF">2021-01-25T06:41:08Z</dcterms:created>
  <dcterms:modified xsi:type="dcterms:W3CDTF">2021-05-02T04:53:30Z</dcterms:modified>
</cp:coreProperties>
</file>